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9" r:id="rId4"/>
    <p:sldId id="553" r:id="rId5"/>
    <p:sldId id="539" r:id="rId6"/>
    <p:sldId id="540" r:id="rId7"/>
    <p:sldId id="542" r:id="rId8"/>
    <p:sldId id="544" r:id="rId9"/>
    <p:sldId id="556" r:id="rId10"/>
    <p:sldId id="557" r:id="rId11"/>
    <p:sldId id="555" r:id="rId12"/>
    <p:sldId id="575" r:id="rId13"/>
    <p:sldId id="562" r:id="rId14"/>
    <p:sldId id="563" r:id="rId15"/>
    <p:sldId id="545" r:id="rId16"/>
    <p:sldId id="561" r:id="rId17"/>
    <p:sldId id="552" r:id="rId18"/>
    <p:sldId id="558" r:id="rId19"/>
    <p:sldId id="559" r:id="rId20"/>
    <p:sldId id="565" r:id="rId21"/>
    <p:sldId id="566" r:id="rId22"/>
    <p:sldId id="567" r:id="rId23"/>
    <p:sldId id="571" r:id="rId24"/>
    <p:sldId id="568" r:id="rId25"/>
    <p:sldId id="569" r:id="rId26"/>
    <p:sldId id="570" r:id="rId27"/>
    <p:sldId id="573" r:id="rId28"/>
    <p:sldId id="574" r:id="rId29"/>
    <p:sldId id="533" r:id="rId30"/>
    <p:sldId id="536" r:id="rId31"/>
    <p:sldId id="537" r:id="rId32"/>
    <p:sldId id="260" r:id="rId33"/>
    <p:sldId id="572" r:id="rId34"/>
    <p:sldId id="541" r:id="rId35"/>
    <p:sldId id="261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390"/>
    <a:srgbClr val="F27D4C"/>
    <a:srgbClr val="F27B4D"/>
    <a:srgbClr val="CDAD7C"/>
    <a:srgbClr val="F47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1"/>
    <p:restoredTop sz="86427"/>
  </p:normalViewPr>
  <p:slideViewPr>
    <p:cSldViewPr snapToGrid="0" snapToObjects="1">
      <p:cViewPr>
        <p:scale>
          <a:sx n="170" d="100"/>
          <a:sy n="170" d="100"/>
        </p:scale>
        <p:origin x="360" y="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BD41-F31A-954E-AB4A-05ED95AF1A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AE6C-5BD0-D946-B33D-F6797F2CE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4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60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 also known as “Design by Contract”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2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1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8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15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61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32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514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4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8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6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5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66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5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D95E-FBC9-0346-8A12-C591B384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DDD3C-37E5-A04D-9D0A-66A817A0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55E5B-34DD-3E45-9BD8-959169D1E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C57-39FD-664E-BB45-65FD0A1A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89049-EAC4-BB45-AD73-A26C30525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37764-3CFA-364E-9455-30362ECA5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C894-FADC-B44D-90A0-4F2FD4CE1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1566-8CA6-8145-98BC-7F7323AE7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9761-4EF5-434B-8265-5B8D6EAF5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D5E-F6C5-B343-A06C-79F18D0C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8121-EE50-E74B-B659-F9590F84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AC38B-147B-734E-B98D-FDCA65DC3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CLICK HERE TO ADD TOPIC</a:t>
            </a:r>
          </a:p>
        </p:txBody>
      </p:sp>
    </p:spTree>
    <p:extLst>
      <p:ext uri="{BB962C8B-B14F-4D97-AF65-F5344CB8AC3E}">
        <p14:creationId xmlns:p14="http://schemas.microsoft.com/office/powerpoint/2010/main" val="329506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A2-2C5E-8A40-BF79-7A69608C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A7C5-A6FC-C54D-8B9B-DA7B7340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291AC-F38E-5042-9514-B4209B3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2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4920-B295-AE43-941E-886F7AAA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CFA9-A5F9-5A44-BCAB-C29F8D4E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66D-F1F1-5B4B-AB55-BD3DA1C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654F-D051-DB42-BF0E-1F244CAE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5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90CF-238C-9B47-A661-75FF0AD3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3A9C-805E-674B-AAB4-84CAC409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35008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B33D-DF56-9C49-9AF9-9905FFB8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68014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B5C49-5105-BC4A-B806-595C9C4BC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5008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5A752-9A56-0B4E-B46D-2D7683984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68014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04EAE6-0ABF-8047-AA9B-E78CEA9D0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C7CF-4812-7D4D-9154-F407837E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652"/>
            <a:ext cx="7886700" cy="866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3284-3559-7247-A23A-755721C90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9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6BC88-6D5C-0847-9239-8F111D743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221-5829-AD40-A659-AB047CA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D33-187B-1442-B10F-A5BDF817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B743-DFFD-F447-A19A-28331609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CC6E-A2C2-6345-B787-B04C93151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B5C7-FE29-5148-92FB-E0EEA97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4813-C07C-6B4B-A0FB-5071E6F5B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589A1-C115-5046-A852-4AB68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610-15EA-A345-B19E-805E86215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CLICK HERE TO ADD TOPIC</a:t>
            </a:r>
          </a:p>
        </p:txBody>
      </p:sp>
    </p:spTree>
    <p:extLst>
      <p:ext uri="{BB962C8B-B14F-4D97-AF65-F5344CB8AC3E}">
        <p14:creationId xmlns:p14="http://schemas.microsoft.com/office/powerpoint/2010/main" val="12687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C670-13EE-0040-9AE6-CC88EC653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8BA4200-25FE-D440-AD2F-344BEB1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7323"/>
            <a:ext cx="7886700" cy="87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7DF6B-4E3D-9349-AB20-595172CC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364" y="274245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HERE TO ADD TOPIC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B32B8-1EA6-4F4E-8F23-A766D8A3F9A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50961" y="93069"/>
            <a:ext cx="1432870" cy="5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47B4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ybUFnY7Y8w?feature=oembed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6BB-4536-0B4E-ADCF-91CFD516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84" y="1395983"/>
            <a:ext cx="8033516" cy="859507"/>
          </a:xfrm>
        </p:spPr>
        <p:txBody>
          <a:bodyPr>
            <a:normAutofit fontScale="90000"/>
          </a:bodyPr>
          <a:lstStyle/>
          <a:p>
            <a:pPr algn="r"/>
            <a:r>
              <a:rPr lang="en-AU" dirty="0"/>
              <a:t>Test-Driven Development with ABAP</a:t>
            </a:r>
            <a:endParaRPr lang="en-US" b="1" dirty="0">
              <a:solidFill>
                <a:srgbClr val="F27B4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94-E9B9-3F4E-A27E-3E17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300" y="2255491"/>
            <a:ext cx="6858000" cy="124182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Graham Robinson</a:t>
            </a:r>
          </a:p>
        </p:txBody>
      </p:sp>
    </p:spTree>
    <p:extLst>
      <p:ext uri="{BB962C8B-B14F-4D97-AF65-F5344CB8AC3E}">
        <p14:creationId xmlns:p14="http://schemas.microsoft.com/office/powerpoint/2010/main" val="46863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290E-F1C0-9441-BC0D-17370C66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Testability for Existing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6CB-69B5-3744-A27D-E814B4BC3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820" y="1424065"/>
            <a:ext cx="3232180" cy="3208657"/>
          </a:xfrm>
        </p:spPr>
        <p:txBody>
          <a:bodyPr/>
          <a:lstStyle/>
          <a:p>
            <a:r>
              <a:rPr lang="en-US" dirty="0"/>
              <a:t>Convert a report to a class</a:t>
            </a:r>
          </a:p>
          <a:p>
            <a:pPr lvl="1"/>
            <a:r>
              <a:rPr lang="en-US" dirty="0"/>
              <a:t>Replace report code with class code</a:t>
            </a:r>
          </a:p>
          <a:p>
            <a:pPr lvl="1"/>
            <a:r>
              <a:rPr lang="en-US" dirty="0"/>
              <a:t>Make class testable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E5832-3912-7642-AC0A-267F3649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7" y="1369219"/>
            <a:ext cx="5627943" cy="3239749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DC4D283-9C51-6D49-B078-C05C85A91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86939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D6AB-3C5D-3040-A063-ECB7480B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796D73-8F33-E64E-BFFD-98708FCB256F}"/>
              </a:ext>
            </a:extLst>
          </p:cNvPr>
          <p:cNvSpPr/>
          <p:nvPr/>
        </p:nvSpPr>
        <p:spPr>
          <a:xfrm>
            <a:off x="985568" y="1434825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C3FE20-2377-3D4E-AAB8-E02761FE2906}"/>
              </a:ext>
            </a:extLst>
          </p:cNvPr>
          <p:cNvSpPr/>
          <p:nvPr/>
        </p:nvSpPr>
        <p:spPr>
          <a:xfrm>
            <a:off x="2922600" y="2376668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962CE7-BBE6-CB4A-BADD-BA5C03FA9216}"/>
              </a:ext>
            </a:extLst>
          </p:cNvPr>
          <p:cNvSpPr/>
          <p:nvPr/>
        </p:nvSpPr>
        <p:spPr>
          <a:xfrm>
            <a:off x="2181821" y="3665316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3C824F-FBE0-534D-8735-3EFFF00FDBBC}"/>
              </a:ext>
            </a:extLst>
          </p:cNvPr>
          <p:cNvSpPr/>
          <p:nvPr/>
        </p:nvSpPr>
        <p:spPr>
          <a:xfrm>
            <a:off x="5062953" y="2609995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73B13B-1CB5-3241-A155-39A506AF46CF}"/>
              </a:ext>
            </a:extLst>
          </p:cNvPr>
          <p:cNvSpPr/>
          <p:nvPr/>
        </p:nvSpPr>
        <p:spPr>
          <a:xfrm>
            <a:off x="6462529" y="3665316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821F94-C170-C94C-A078-54071166EDEC}"/>
              </a:ext>
            </a:extLst>
          </p:cNvPr>
          <p:cNvSpPr/>
          <p:nvPr/>
        </p:nvSpPr>
        <p:spPr>
          <a:xfrm>
            <a:off x="6462528" y="1434825"/>
            <a:ext cx="740779" cy="717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20CC3A-1143-644F-A102-33BC773C41FB}"/>
              </a:ext>
            </a:extLst>
          </p:cNvPr>
          <p:cNvCxnSpPr>
            <a:stCxn id="7" idx="2"/>
            <a:endCxn id="3" idx="5"/>
          </p:cNvCxnSpPr>
          <p:nvPr/>
        </p:nvCxnSpPr>
        <p:spPr>
          <a:xfrm flipH="1" flipV="1">
            <a:off x="1617862" y="2047361"/>
            <a:ext cx="1304738" cy="688122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F9AFA-764D-6944-BF99-AED88C5CED5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355958" y="2167210"/>
            <a:ext cx="934348" cy="1603200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6CD4B1-A525-9A48-A052-2B18CC85911D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1726347" y="1793640"/>
            <a:ext cx="4730272" cy="22456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90DA96-36DE-AD4E-BF2E-C481BAA9D776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3663379" y="2047361"/>
            <a:ext cx="2907634" cy="562634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5D4E3B-C0DB-4441-A81A-BFD604468F89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2814115" y="3222531"/>
            <a:ext cx="2357323" cy="547879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C211E8-EEF7-3444-98E5-858A2F60024A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2922600" y="4024131"/>
            <a:ext cx="3539929" cy="0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6596BB-FC79-B64B-94AC-A5860AC0E7F1}"/>
              </a:ext>
            </a:extLst>
          </p:cNvPr>
          <p:cNvCxnSpPr>
            <a:cxnSpLocks/>
            <a:stCxn id="10" idx="1"/>
            <a:endCxn id="9" idx="5"/>
          </p:cNvCxnSpPr>
          <p:nvPr/>
        </p:nvCxnSpPr>
        <p:spPr>
          <a:xfrm flipH="1" flipV="1">
            <a:off x="5695247" y="3222531"/>
            <a:ext cx="875767" cy="547879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23D30C-0DD5-BA45-A570-C7C3C39A290F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6832918" y="2152455"/>
            <a:ext cx="1" cy="1512861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D03F10-772F-964A-8ED9-3A2BC5B0ADCF}"/>
              </a:ext>
            </a:extLst>
          </p:cNvPr>
          <p:cNvSpPr txBox="1"/>
          <p:nvPr/>
        </p:nvSpPr>
        <p:spPr>
          <a:xfrm>
            <a:off x="3230612" y="1410890"/>
            <a:ext cx="152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‘depends on’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29A519-545C-1346-B338-AEA7D44575BD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3663379" y="2886075"/>
            <a:ext cx="1399574" cy="82735"/>
          </a:xfrm>
          <a:prstGeom prst="straightConnector1">
            <a:avLst/>
          </a:prstGeom>
          <a:ln w="47625"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1">
            <a:extLst>
              <a:ext uri="{FF2B5EF4-FFF2-40B4-BE49-F238E27FC236}">
                <a16:creationId xmlns:a16="http://schemas.microsoft.com/office/drawing/2014/main" id="{16026116-314B-D54C-A63B-5A881A558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12701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9B4E6-6B7E-2640-8585-62A62E39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368350"/>
            <a:ext cx="5954842" cy="4466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B19BA-93EC-E74C-83BE-01053DE7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37BE-554E-444E-9934-AF470EC7C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15D04DD-0742-DE4F-B848-FF9CC06B2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9883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233E-D540-3045-BAFA-CCE69BC2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8841-3299-6741-B6B2-1F07F666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Test seams are language constructs designed especially for unit tests and are implemented using the following statements: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TEST-SEAM - END-TEST-SEAM</a:t>
            </a:r>
          </a:p>
          <a:p>
            <a:pPr marL="0" indent="0">
              <a:buNone/>
            </a:pPr>
            <a:r>
              <a:rPr lang="en-US" dirty="0"/>
              <a:t>Defines a test seam as a replaceable area in the production code of a program.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TEST-INJECTION - END-TEST-INJECTION</a:t>
            </a:r>
          </a:p>
          <a:p>
            <a:pPr marL="0" indent="0">
              <a:buNone/>
            </a:pPr>
            <a:r>
              <a:rPr lang="en-US" dirty="0"/>
              <a:t>Replaces the executable statements of a test seam by the statements of an injection in a test class of the same program. </a:t>
            </a:r>
          </a:p>
          <a:p>
            <a:pPr marL="0" indent="0">
              <a:buNone/>
            </a:pPr>
            <a:r>
              <a:rPr lang="en-US" dirty="0"/>
              <a:t>Test seams have the following properties: </a:t>
            </a:r>
          </a:p>
          <a:p>
            <a:r>
              <a:rPr lang="en-US" dirty="0"/>
              <a:t>Test seams are ignored in production use of programs.</a:t>
            </a:r>
          </a:p>
          <a:p>
            <a:r>
              <a:rPr lang="en-US" dirty="0"/>
              <a:t>A program can contain more than one test seam.</a:t>
            </a:r>
          </a:p>
          <a:p>
            <a:r>
              <a:rPr lang="en-US" dirty="0"/>
              <a:t>Multiple injections can be defined for a single test seam.</a:t>
            </a:r>
          </a:p>
          <a:p>
            <a:r>
              <a:rPr lang="en-US" dirty="0"/>
              <a:t>Injections can only be created in test classes that are defined in a test include. Test seams can be used in all executable units of a master program that includes a test include, including local classes and subroutines.</a:t>
            </a:r>
          </a:p>
          <a:p>
            <a:r>
              <a:rPr lang="en-US" dirty="0"/>
              <a:t>Unit tests can make injections while test methods or the setup method are being executed.</a:t>
            </a:r>
          </a:p>
          <a:p>
            <a:r>
              <a:rPr lang="en-US" dirty="0"/>
              <a:t>If injections are repeated in the same test seam, the last injection is the active injection.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97A698A-6568-0F4E-935E-B455EE2F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48605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0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47C3-774E-364E-8B1E-89E82689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Testable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110E-9130-C54F-9C5E-3ADBFA74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  <a:p>
            <a:r>
              <a:rPr lang="en-US" dirty="0"/>
              <a:t>Open/Closed</a:t>
            </a:r>
            <a:r>
              <a:rPr lang="en-US" baseline="0" dirty="0"/>
              <a:t> Principle</a:t>
            </a:r>
          </a:p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r>
              <a:rPr lang="en-US" dirty="0"/>
              <a:t>Interface Segregation Principle</a:t>
            </a:r>
          </a:p>
          <a:p>
            <a:r>
              <a:rPr lang="en-US" dirty="0"/>
              <a:t>Dependency Inversion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2D008-F636-8249-AE8C-45C1599E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2" y="1105200"/>
            <a:ext cx="4209865" cy="3664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F2EEE8-BF4C-C54E-926F-0A48C5A113C0}"/>
              </a:ext>
            </a:extLst>
          </p:cNvPr>
          <p:cNvSpPr/>
          <p:nvPr/>
        </p:nvSpPr>
        <p:spPr>
          <a:xfrm>
            <a:off x="6067077" y="1357224"/>
            <a:ext cx="1681962" cy="6317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Under 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9E9B4D-1CFD-B84A-AADD-059CD93E59EB}"/>
              </a:ext>
            </a:extLst>
          </p:cNvPr>
          <p:cNvSpPr/>
          <p:nvPr/>
        </p:nvSpPr>
        <p:spPr>
          <a:xfrm>
            <a:off x="6067077" y="2764421"/>
            <a:ext cx="1681962" cy="6317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DD718-4CFC-BD40-8C58-AAD483912EB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908058" y="1988987"/>
            <a:ext cx="0" cy="77543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37042-C27D-A447-8CA9-F63F1CC72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2187">
            <a:off x="7815217" y="2749772"/>
            <a:ext cx="661062" cy="66106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EA119F9-DC03-6242-9BAE-9489590F3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97392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D2B5-3B59-E14F-B041-29DF10C5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A583-7D8C-034C-A303-99FF3687C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dependencies</a:t>
            </a:r>
          </a:p>
          <a:p>
            <a:pPr lvl="1"/>
            <a:r>
              <a:rPr lang="en-US" dirty="0"/>
              <a:t>Separate concerns into smaller classes for each dependency</a:t>
            </a:r>
          </a:p>
          <a:p>
            <a:pPr lvl="2"/>
            <a:r>
              <a:rPr lang="en-US" dirty="0"/>
              <a:t>Database</a:t>
            </a:r>
          </a:p>
          <a:p>
            <a:pPr lvl="2"/>
            <a:r>
              <a:rPr lang="en-US" dirty="0"/>
              <a:t>User</a:t>
            </a:r>
          </a:p>
          <a:p>
            <a:pPr lvl="2"/>
            <a:r>
              <a:rPr lang="en-US" dirty="0"/>
              <a:t>External System</a:t>
            </a:r>
          </a:p>
          <a:p>
            <a:pPr lvl="2"/>
            <a:r>
              <a:rPr lang="en-US" dirty="0"/>
              <a:t>Printer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Implement test doubles</a:t>
            </a:r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03C1FA5-D220-3443-87BD-5CF1D7688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F1136-867A-F443-BD89-25AD0C9D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354" y="2046000"/>
            <a:ext cx="4774540" cy="21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F4628-9D16-A24A-B499-CBD8AA37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46" y="1106311"/>
            <a:ext cx="3894854" cy="3179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4ED15-4D1E-7342-9B7E-063440F8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Lookup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E682-4E66-444A-883D-CFC3A3BBB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934662" cy="32635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The Goal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of more abstract levels shall not depend</a:t>
            </a:r>
            <a:r>
              <a:rPr lang="en-AU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on classes on more detailed levels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shall only depend on abstractions, e.g. interfaces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solution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Move the creation of objects to an object factory</a:t>
            </a:r>
            <a:r>
              <a:rPr lang="en-AU" sz="200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class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testability advantage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Offers a single point of injection for test doubles in</a:t>
            </a:r>
            <a:r>
              <a:rPr lang="en-AU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unit tests and integration/system tests</a:t>
            </a:r>
          </a:p>
          <a:p>
            <a:pPr lvl="1"/>
            <a:endParaRPr lang="en-AU" sz="210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369091-307A-944B-B1BD-7B2682675A47}"/>
              </a:ext>
            </a:extLst>
          </p:cNvPr>
          <p:cNvSpPr/>
          <p:nvPr/>
        </p:nvSpPr>
        <p:spPr>
          <a:xfrm>
            <a:off x="5306518" y="2690735"/>
            <a:ext cx="3837482" cy="1564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059AF4-CB92-5644-AF16-34273FA15775}"/>
              </a:ext>
            </a:extLst>
          </p:cNvPr>
          <p:cNvSpPr/>
          <p:nvPr/>
        </p:nvSpPr>
        <p:spPr>
          <a:xfrm>
            <a:off x="5306518" y="1987752"/>
            <a:ext cx="524656" cy="845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49349D5-FCAB-F74F-9848-170DFC8DE5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113288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F4628-9D16-A24A-B499-CBD8AA37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46" y="1106311"/>
            <a:ext cx="3894854" cy="3179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4ED15-4D1E-7342-9B7E-063440F8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Lookup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E682-4E66-444A-883D-CFC3A3BBB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934662" cy="32635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The Goal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of more abstract levels shall not depend</a:t>
            </a:r>
            <a:r>
              <a:rPr lang="en-AU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on classes on more detailed levels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shall only depend on abstractions, e.g. interfaces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The solution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Move the creation of objects to an object factory</a:t>
            </a:r>
            <a:r>
              <a:rPr lang="en-AU" sz="2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testability advantage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Offers a single point of injection for test doubles in</a:t>
            </a:r>
            <a:r>
              <a:rPr lang="en-AU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unit tests and integration/system tests</a:t>
            </a:r>
          </a:p>
          <a:p>
            <a:pPr lvl="1"/>
            <a:endParaRPr lang="en-AU" sz="210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4A22525-C578-E842-BA9F-B3E33D6263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07947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F4628-9D16-A24A-B499-CBD8AA37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46" y="1106311"/>
            <a:ext cx="3894854" cy="3179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4ED15-4D1E-7342-9B7E-063440F8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Lookup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E682-4E66-444A-883D-CFC3A3BBB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934662" cy="32635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The Goal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of more abstract levels shall not depend</a:t>
            </a:r>
            <a:r>
              <a:rPr lang="en-AU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on classes on more detailed levels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Classes shall only depend on abstractions, e.g. interfaces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The solution</a:t>
            </a:r>
          </a:p>
          <a:p>
            <a:pPr marL="342900" lvl="1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Move the creation of objects to an object factory</a:t>
            </a:r>
            <a:r>
              <a:rPr lang="en-AU" sz="2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class</a:t>
            </a:r>
          </a:p>
          <a:p>
            <a:pPr marL="0" indent="0">
              <a:buNone/>
            </a:pP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The testability advantage</a:t>
            </a:r>
          </a:p>
          <a:p>
            <a:pPr marL="342900" lvl="1" indent="0">
              <a:buNone/>
            </a:pPr>
            <a:r>
              <a:rPr lang="en-AU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Offers a single point of injection for test doubles in</a:t>
            </a:r>
            <a:r>
              <a:rPr lang="en-AU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2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unit tests and integration/system tests</a:t>
            </a:r>
          </a:p>
          <a:p>
            <a:pPr lvl="1"/>
            <a:endParaRPr lang="en-AU" sz="210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9190F27-32FC-1243-8FAF-937A07D7E6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37162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FBE5-E154-4044-A063-1749E234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318" y="194017"/>
            <a:ext cx="3585541" cy="994172"/>
          </a:xfrm>
        </p:spPr>
        <p:txBody>
          <a:bodyPr/>
          <a:lstStyle/>
          <a:p>
            <a:r>
              <a:rPr lang="en-US" b="1" dirty="0">
                <a:solidFill>
                  <a:srgbClr val="1C7390"/>
                </a:solidFill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27718-7F00-2640-ADA2-ED5B05A7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1395" y="1148741"/>
            <a:ext cx="2670524" cy="135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C5D7B8-A597-7049-9E97-E9797C7BC16D}"/>
              </a:ext>
            </a:extLst>
          </p:cNvPr>
          <p:cNvGrpSpPr/>
          <p:nvPr/>
        </p:nvGrpSpPr>
        <p:grpSpPr>
          <a:xfrm>
            <a:off x="4791315" y="2687846"/>
            <a:ext cx="1694480" cy="746434"/>
            <a:chOff x="3203847" y="3432313"/>
            <a:chExt cx="1561591" cy="8249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EFC0AB-445B-714B-9D37-4F8CC2147A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75A726-F89E-9540-8787-5841AAB2D863}"/>
                </a:ext>
              </a:extLst>
            </p:cNvPr>
            <p:cNvSpPr txBox="1"/>
            <p:nvPr/>
          </p:nvSpPr>
          <p:spPr>
            <a:xfrm>
              <a:off x="3821156" y="3647223"/>
              <a:ext cx="944282" cy="274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2" dirty="0">
                  <a:solidFill>
                    <a:srgbClr val="38A5CE"/>
                  </a:solidFill>
                </a:rPr>
                <a:t>@</a:t>
              </a:r>
              <a:r>
                <a:rPr lang="en-US" sz="1012" dirty="0" err="1">
                  <a:solidFill>
                    <a:srgbClr val="38A5CE"/>
                  </a:solidFill>
                </a:rPr>
                <a:t>grahamrobbo</a:t>
              </a:r>
              <a:endParaRPr lang="en-AU" sz="1012" dirty="0">
                <a:solidFill>
                  <a:srgbClr val="38A5CE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CBAA0A-73D6-8548-A0F5-FD14675CE48E}"/>
              </a:ext>
            </a:extLst>
          </p:cNvPr>
          <p:cNvSpPr txBox="1"/>
          <p:nvPr/>
        </p:nvSpPr>
        <p:spPr>
          <a:xfrm>
            <a:off x="984352" y="4813102"/>
            <a:ext cx="811105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i="1" dirty="0">
                <a:latin typeface="Arial Narrow"/>
                <a:cs typeface="Arial Narrow"/>
              </a:rPr>
              <a:t>*Photo by Martin </a:t>
            </a:r>
            <a:r>
              <a:rPr lang="en-US" sz="525" i="1" dirty="0" err="1">
                <a:latin typeface="Arial Narrow"/>
                <a:cs typeface="Arial Narrow"/>
              </a:rPr>
              <a:t>Gillet</a:t>
            </a:r>
            <a:endParaRPr lang="en-US" sz="525" i="1" dirty="0">
              <a:latin typeface="Arial Narrow"/>
              <a:cs typeface="Arial Narro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6D0CAE-1089-264D-855C-C960FD47E7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" y="1267734"/>
            <a:ext cx="2279560" cy="34182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E382D-055B-674C-8283-4263E4E6A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933" y="3670993"/>
            <a:ext cx="2856756" cy="3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69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5E5-0ABA-5A4B-B1E9-A1B6E614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Double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5035-8F16-A141-9EE2-1F982A0F7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ABAP Test Double Framework</a:t>
            </a:r>
          </a:p>
          <a:p>
            <a:pPr lvl="1"/>
            <a:r>
              <a:rPr lang="en-US" dirty="0"/>
              <a:t>CL_ABAP_TESTDOUBLE</a:t>
            </a:r>
          </a:p>
          <a:p>
            <a:r>
              <a:rPr lang="en-US" dirty="0"/>
              <a:t>Open SQL Test Double Framework</a:t>
            </a:r>
          </a:p>
          <a:p>
            <a:pPr lvl="1"/>
            <a:r>
              <a:rPr lang="en-US" dirty="0"/>
              <a:t>CL_OSQL_TEST_ENVIRONMENT</a:t>
            </a:r>
          </a:p>
          <a:p>
            <a:r>
              <a:rPr lang="en-US" dirty="0"/>
              <a:t>CDS Test Double Framework</a:t>
            </a:r>
          </a:p>
          <a:p>
            <a:pPr lvl="1"/>
            <a:r>
              <a:rPr lang="en-US" dirty="0"/>
              <a:t>CL_CDS_TEST_ENVIRONMENT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B30567-1C3A-5B4B-801B-EACCB6A6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48809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5E5-0ABA-5A4B-B1E9-A1B6E614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ABAP Test Double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5035-8F16-A141-9EE2-1F982A0F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62878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Standardized solution for creating test doubles and configuring their behavior</a:t>
            </a:r>
          </a:p>
          <a:p>
            <a:r>
              <a:rPr lang="en-US" dirty="0"/>
              <a:t>Supports the automatic creation of test doubles for global interfaces</a:t>
            </a:r>
          </a:p>
          <a:p>
            <a:r>
              <a:rPr lang="en-US" dirty="0"/>
              <a:t>Method call behavior can be configured using the framework API</a:t>
            </a:r>
          </a:p>
          <a:p>
            <a:r>
              <a:rPr lang="en-US" dirty="0"/>
              <a:t>It is possible to define the values of returning, exporting, and changing parameters and raise exceptions or events</a:t>
            </a:r>
          </a:p>
          <a:p>
            <a:r>
              <a:rPr lang="en-US" dirty="0"/>
              <a:t>Additionally, the framework provides functionality to verify interactions on the test double object, e.g. the number of times a method was called with specific input parameters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D42EFDC-2DDB-3A42-A1D4-2CA5AEC2D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A54C5-1C39-2147-A4A9-F79FA4CA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51" y="1331744"/>
            <a:ext cx="3422822" cy="29249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51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30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5E5-0ABA-5A4B-B1E9-A1B6E614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SQL Test Double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5035-8F16-A141-9EE2-1F982A0F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5834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an addition to the existing ABAP unit test framework</a:t>
            </a:r>
          </a:p>
          <a:p>
            <a:r>
              <a:rPr lang="en-US" dirty="0"/>
              <a:t>Enables testing of Open SQL statements present in your ABAP code through the normal ABAP unit test classes</a:t>
            </a:r>
          </a:p>
          <a:p>
            <a:r>
              <a:rPr lang="en-US" dirty="0"/>
              <a:t>It can be used for testing Open SQL logic written inside any of the development objects, e.g. classes, function modules, reports</a:t>
            </a:r>
          </a:p>
          <a:p>
            <a:pPr lvl="1"/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B30567-1C3A-5B4B-801B-EACCB6A6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9DA92-BE19-2346-A718-A7E9A2A7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94" y="1229966"/>
            <a:ext cx="2833139" cy="34670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035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5E5-0ABA-5A4B-B1E9-A1B6E614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CDS Test Double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35035-8F16-A141-9EE2-1F982A0F7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303114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able to double the depended-on components of CDS views</a:t>
            </a:r>
          </a:p>
          <a:p>
            <a:r>
              <a:rPr lang="en-US" dirty="0"/>
              <a:t>Depended-on components can be for example database tables, database views, or other CDS views</a:t>
            </a:r>
          </a:p>
          <a:p>
            <a:r>
              <a:rPr lang="en-US" dirty="0"/>
              <a:t>Can double all direct depended-on components, which is a unit test of the CDS view</a:t>
            </a:r>
          </a:p>
          <a:p>
            <a:r>
              <a:rPr lang="en-US" dirty="0"/>
              <a:t>Can double depended-on components on any hierarchy level, which then is still isolated, but tests some levels of the hierarchy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6B30567-1C3A-5B4B-801B-EACCB6A6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3165C-3AB6-854A-9C81-89C12EAD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230" y="1093172"/>
            <a:ext cx="2788170" cy="360505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885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30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1B8DE-A856-8540-B7E5-0D9A9D4E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93" y="1843791"/>
            <a:ext cx="3069334" cy="248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967D2-D8F2-A240-8B22-94CFB972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from the Coal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F98D-E4DC-A046-BAE6-29D01528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B28CA0E-DFFD-A449-B36F-3329F9A3A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4412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9A5C-4CB6-7247-8A4F-453A9BE3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F035-AB3C-524B-87BF-A7C6CD66A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  <a:p>
            <a:r>
              <a:rPr lang="en-US" dirty="0"/>
              <a:t>How</a:t>
            </a:r>
          </a:p>
          <a:p>
            <a:r>
              <a:rPr lang="en-US" dirty="0"/>
              <a:t>Some things that help</a:t>
            </a:r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B18275C-42E2-A447-A26A-EE7C4C9FF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6485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7C20-6248-DB45-86E5-1B13B743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28155-B079-B84B-8D43-CB1904FC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" y="670"/>
            <a:ext cx="9139995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C620C-B47A-1F4F-9D44-DF1DA9FC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3F5CA-B4D6-2D40-835E-98818B312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Some things that help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D32423-C925-A24F-803C-CCBEA8774D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37285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518" y="0"/>
            <a:ext cx="12161684" cy="540879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510567" cy="485928"/>
            <a:chOff x="3203848" y="3507854"/>
            <a:chExt cx="1672873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7" y="3647224"/>
              <a:ext cx="1134734" cy="33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2" dirty="0">
                  <a:solidFill>
                    <a:srgbClr val="38A5CE"/>
                  </a:solidFill>
                </a:rPr>
                <a:t>@</a:t>
              </a:r>
              <a:r>
                <a:rPr lang="en-US" sz="1012" dirty="0" err="1">
                  <a:solidFill>
                    <a:srgbClr val="38A5CE"/>
                  </a:solidFill>
                </a:rPr>
                <a:t>grahamrobbo</a:t>
              </a:r>
              <a:endParaRPr lang="en-AU" sz="1012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9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D232-96CD-C941-BD51-10DA60BF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with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52A50-D2F3-6441-B2B4-9899976F8C88}"/>
              </a:ext>
            </a:extLst>
          </p:cNvPr>
          <p:cNvSpPr txBox="1"/>
          <p:nvPr/>
        </p:nvSpPr>
        <p:spPr>
          <a:xfrm>
            <a:off x="1314844" y="1469264"/>
            <a:ext cx="4685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E:</a:t>
            </a:r>
            <a:r>
              <a:rPr lang="en-A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graham@yelcho.com.au</a:t>
            </a:r>
            <a:endParaRPr lang="en-A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A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AU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M:</a:t>
            </a:r>
            <a:r>
              <a:rPr lang="en-A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+61 412 402 441</a:t>
            </a:r>
          </a:p>
          <a:p>
            <a:endParaRPr lang="en-A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AU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Li:</a:t>
            </a:r>
            <a:r>
              <a:rPr lang="en-AU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linkedin.com/in/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endParaRPr lang="en-A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AU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endParaRPr lang="en-A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691FA40-A107-0C4D-8DE2-413209C81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46115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BAC87-A73B-FC43-AA11-34ABD3C8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58B308-23A1-0940-90F1-7E7ACFF6C3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B9936-FAB3-1C43-8428-6048D04749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D5C2E-9EA6-D14B-99BE-FC72AFFAE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CLICK HERE TO ADD TOPIC</a:t>
            </a:r>
          </a:p>
        </p:txBody>
      </p:sp>
    </p:spTree>
    <p:extLst>
      <p:ext uri="{BB962C8B-B14F-4D97-AF65-F5344CB8AC3E}">
        <p14:creationId xmlns:p14="http://schemas.microsoft.com/office/powerpoint/2010/main" val="22560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974" y="670"/>
            <a:ext cx="12161684" cy="540879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510567" cy="485928"/>
            <a:chOff x="3203848" y="3507854"/>
            <a:chExt cx="1672873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7" y="3647224"/>
              <a:ext cx="1134734" cy="330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2" dirty="0">
                  <a:solidFill>
                    <a:srgbClr val="38A5CE"/>
                  </a:solidFill>
                </a:rPr>
                <a:t>@</a:t>
              </a:r>
              <a:r>
                <a:rPr lang="en-US" sz="1012" dirty="0" err="1">
                  <a:solidFill>
                    <a:srgbClr val="38A5CE"/>
                  </a:solidFill>
                </a:rPr>
                <a:t>grahamrobbo</a:t>
              </a:r>
              <a:endParaRPr lang="en-AU" sz="1012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2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FBE5-E154-4044-A063-1749E234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5671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1C7390"/>
                </a:solidFill>
              </a:rPr>
              <a:t>Holding slide title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49158F-349D-F843-B6DF-AACE843300FC}"/>
              </a:ext>
            </a:extLst>
          </p:cNvPr>
          <p:cNvSpPr txBox="1">
            <a:spLocks/>
          </p:cNvSpPr>
          <p:nvPr/>
        </p:nvSpPr>
        <p:spPr>
          <a:xfrm>
            <a:off x="628650" y="300929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8150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FBE5-E154-4044-A063-1749E234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80"/>
            <a:ext cx="7886700" cy="1484996"/>
          </a:xfrm>
        </p:spPr>
        <p:txBody>
          <a:bodyPr/>
          <a:lstStyle/>
          <a:p>
            <a:r>
              <a:rPr lang="en-US" b="1" dirty="0">
                <a:solidFill>
                  <a:srgbClr val="1C7390"/>
                </a:solidFill>
              </a:rPr>
              <a:t>Holding slide title </a:t>
            </a:r>
            <a:br>
              <a:rPr lang="en-US" b="1" dirty="0">
                <a:solidFill>
                  <a:srgbClr val="1C7390"/>
                </a:solidFill>
              </a:rPr>
            </a:br>
            <a:r>
              <a:rPr lang="en-US" dirty="0">
                <a:solidFill>
                  <a:srgbClr val="1C7390"/>
                </a:solidFill>
              </a:rPr>
              <a:t>over two lines </a:t>
            </a:r>
            <a:r>
              <a:rPr lang="en-US" b="1" dirty="0">
                <a:solidFill>
                  <a:srgbClr val="1C7390"/>
                </a:solidFill>
              </a:rPr>
              <a:t>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49158F-349D-F843-B6DF-AACE843300FC}"/>
              </a:ext>
            </a:extLst>
          </p:cNvPr>
          <p:cNvSpPr txBox="1">
            <a:spLocks/>
          </p:cNvSpPr>
          <p:nvPr/>
        </p:nvSpPr>
        <p:spPr>
          <a:xfrm>
            <a:off x="628650" y="300929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4461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B37C-CFBB-B643-ADEA-0C60144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7" name="OK Go - This Too Shall Pass - Rube Goldberg Machine - Official Video">
            <a:hlinkClick r:id="" action="ppaction://media"/>
            <a:extLst>
              <a:ext uri="{FF2B5EF4-FFF2-40B4-BE49-F238E27FC236}">
                <a16:creationId xmlns:a16="http://schemas.microsoft.com/office/drawing/2014/main" id="{3F915ABB-B6A2-1C4C-92C0-9804F36745F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285875"/>
            <a:ext cx="6096000" cy="34290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604F835-6E83-6B4C-842D-5F2CA26250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52813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D734-A005-6246-A1DB-FFA2C502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6C65-5CE7-5943-B9B6-0616C59F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C9324-DFB3-114F-A397-6CA5D73A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31" y="1705571"/>
            <a:ext cx="3136900" cy="25908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CCDB6F4-777A-9446-929D-1B9F705B7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397891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D734-A005-6246-A1DB-FFA2C502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ABAP code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6C65-5CE7-5943-B9B6-0616C59F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5CA20-A36E-4841-94A7-0F8F0E41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31" y="1711921"/>
            <a:ext cx="2971800" cy="27305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4B60D7C-E9E2-FB4C-A5DE-E7E6290B8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99937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BB13-6B9B-E543-8AFF-93317ED5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so hard to write tests?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D8293-D33A-1545-9D4D-3EB05BA8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2" y="1214451"/>
            <a:ext cx="2698065" cy="3636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E0C6A-68F5-3E41-B0F0-622328056DFC}"/>
              </a:ext>
            </a:extLst>
          </p:cNvPr>
          <p:cNvSpPr txBox="1"/>
          <p:nvPr/>
        </p:nvSpPr>
        <p:spPr>
          <a:xfrm>
            <a:off x="2890037" y="1521776"/>
            <a:ext cx="5414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 secret is not how to write the tests…..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2FB4C-F55D-AA46-81D5-B323C3AA43F4}"/>
              </a:ext>
            </a:extLst>
          </p:cNvPr>
          <p:cNvSpPr txBox="1"/>
          <p:nvPr/>
        </p:nvSpPr>
        <p:spPr>
          <a:xfrm>
            <a:off x="3560701" y="2305459"/>
            <a:ext cx="407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… the secret is how to write …..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F365F-4091-7D4D-BFE4-C853A7AA2D8B}"/>
              </a:ext>
            </a:extLst>
          </p:cNvPr>
          <p:cNvSpPr/>
          <p:nvPr/>
        </p:nvSpPr>
        <p:spPr>
          <a:xfrm>
            <a:off x="3515079" y="3089142"/>
            <a:ext cx="41643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Testable Code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6E70061-45BA-8D4F-9C2B-EC2EB42667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265436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A82C-1D2D-B64D-8260-7E03BD22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0C0D-47D5-A642-93F4-C1D25D06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2F00C-A87F-3A41-960D-650338B19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CLICK HERE TO ADD TOPIC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A6985-56E8-5049-9E97-CAEB932C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61D24F-F635-3E44-89E6-00B76224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65" y="419726"/>
            <a:ext cx="3032435" cy="3032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36A120-036E-A849-9B81-B2A4242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But…legacy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865-DF8A-F74D-B74B-99F48469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legacy code dilemma</a:t>
            </a:r>
          </a:p>
          <a:p>
            <a:pPr lvl="1"/>
            <a:r>
              <a:rPr lang="en-US" dirty="0"/>
              <a:t>In order to write tests,</a:t>
            </a:r>
            <a:r>
              <a:rPr lang="en-US" baseline="0" dirty="0"/>
              <a:t> you would need to change the code first</a:t>
            </a:r>
          </a:p>
          <a:p>
            <a:pPr lvl="1"/>
            <a:r>
              <a:rPr lang="en-US" baseline="0" dirty="0"/>
              <a:t>In order to safely change the code, you need tests to verify </a:t>
            </a:r>
            <a:br>
              <a:rPr lang="en-US" baseline="0" dirty="0"/>
            </a:br>
            <a:r>
              <a:rPr lang="en-US" baseline="0" dirty="0"/>
              <a:t>you did not break the code</a:t>
            </a:r>
          </a:p>
          <a:p>
            <a:pPr lvl="0"/>
            <a:r>
              <a:rPr lang="en-US" dirty="0"/>
              <a:t>Strategies</a:t>
            </a:r>
          </a:p>
          <a:p>
            <a:pPr lvl="1"/>
            <a:r>
              <a:rPr lang="en-US" dirty="0"/>
              <a:t>Use tools to record input and output of the legacy block</a:t>
            </a:r>
            <a:br>
              <a:rPr lang="en-US" dirty="0"/>
            </a:br>
            <a:r>
              <a:rPr lang="en-US" dirty="0"/>
              <a:t>and replay it after the refactoring</a:t>
            </a:r>
          </a:p>
          <a:p>
            <a:pPr lvl="1"/>
            <a:r>
              <a:rPr lang="en-US" dirty="0"/>
              <a:t>Refactor legacy code into a object-oriented environment to test it there, e.g. convert a report to a class</a:t>
            </a:r>
          </a:p>
          <a:p>
            <a:pPr lvl="1"/>
            <a:r>
              <a:rPr lang="en-US" dirty="0"/>
              <a:t>Hide legacy code behind interfaces to test only your code</a:t>
            </a:r>
          </a:p>
          <a:p>
            <a:pPr lvl="1"/>
            <a:r>
              <a:rPr lang="en-US" dirty="0"/>
              <a:t>Encapsulate additions to legacy code in</a:t>
            </a:r>
            <a:r>
              <a:rPr lang="en-US" baseline="0" dirty="0"/>
              <a:t> methods or classes and only test them in isolation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EFD469F-787A-CD48-B026-F76556A1F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364" y="274245"/>
            <a:ext cx="2785318" cy="188210"/>
          </a:xfrm>
        </p:spPr>
        <p:txBody>
          <a:bodyPr/>
          <a:lstStyle/>
          <a:p>
            <a:r>
              <a:rPr lang="en-US" dirty="0"/>
              <a:t>Test-driven Development with ABAP</a:t>
            </a:r>
          </a:p>
        </p:txBody>
      </p:sp>
    </p:spTree>
    <p:extLst>
      <p:ext uri="{BB962C8B-B14F-4D97-AF65-F5344CB8AC3E}">
        <p14:creationId xmlns:p14="http://schemas.microsoft.com/office/powerpoint/2010/main" val="61790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5686</TotalTime>
  <Words>985</Words>
  <Application>Microsoft Macintosh PowerPoint</Application>
  <PresentationFormat>On-screen Show (16:9)</PresentationFormat>
  <Paragraphs>179</Paragraphs>
  <Slides>35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Consolas</vt:lpstr>
      <vt:lpstr>Tahoma</vt:lpstr>
      <vt:lpstr>1_Office Theme</vt:lpstr>
      <vt:lpstr>Test-Driven Development with ABAP</vt:lpstr>
      <vt:lpstr>Introduction</vt:lpstr>
      <vt:lpstr>Agenda</vt:lpstr>
      <vt:lpstr>Why?</vt:lpstr>
      <vt:lpstr>Testing is good?</vt:lpstr>
      <vt:lpstr>Testing ABAP code is hard?</vt:lpstr>
      <vt:lpstr>Why is it so hard to write tests?</vt:lpstr>
      <vt:lpstr>OpenSAP</vt:lpstr>
      <vt:lpstr>But…legacy code…</vt:lpstr>
      <vt:lpstr>Providing Testability for Existing Code</vt:lpstr>
      <vt:lpstr>Dependencies</vt:lpstr>
      <vt:lpstr>Helpers</vt:lpstr>
      <vt:lpstr>Test Seams</vt:lpstr>
      <vt:lpstr>PowerPoint Presentation</vt:lpstr>
      <vt:lpstr>Writing Testable Code</vt:lpstr>
      <vt:lpstr>Dependency Injection</vt:lpstr>
      <vt:lpstr>Dependency Lookup Example</vt:lpstr>
      <vt:lpstr>Dependency Lookup Example</vt:lpstr>
      <vt:lpstr>Dependency Lookup Example</vt:lpstr>
      <vt:lpstr>PowerPoint Presentation</vt:lpstr>
      <vt:lpstr>Test Double Frameworks</vt:lpstr>
      <vt:lpstr>ABAP Test Double Framework</vt:lpstr>
      <vt:lpstr>PowerPoint Presentation</vt:lpstr>
      <vt:lpstr>Open SQL Test Double Framework</vt:lpstr>
      <vt:lpstr>CDS Test Double Framework</vt:lpstr>
      <vt:lpstr>PowerPoint Presentation</vt:lpstr>
      <vt:lpstr>Tips from the Coal Face</vt:lpstr>
      <vt:lpstr>Summary</vt:lpstr>
      <vt:lpstr>PowerPoint Presentation</vt:lpstr>
      <vt:lpstr>PowerPoint Presentation</vt:lpstr>
      <vt:lpstr>How to connect with me</vt:lpstr>
      <vt:lpstr>PowerPoint Presentation</vt:lpstr>
      <vt:lpstr>PowerPoint Presentation</vt:lpstr>
      <vt:lpstr>Holding slide title here</vt:lpstr>
      <vt:lpstr>Holding slide title  over two lines here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Gerhardus Botes</dc:creator>
  <cp:lastModifiedBy>Graham Robinson</cp:lastModifiedBy>
  <cp:revision>74</cp:revision>
  <dcterms:created xsi:type="dcterms:W3CDTF">2018-06-13T01:18:45Z</dcterms:created>
  <dcterms:modified xsi:type="dcterms:W3CDTF">2018-07-19T05:14:40Z</dcterms:modified>
</cp:coreProperties>
</file>